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5" r:id="rId7"/>
    <p:sldId id="269" r:id="rId8"/>
    <p:sldId id="262" r:id="rId9"/>
    <p:sldId id="263" r:id="rId10"/>
    <p:sldId id="266" r:id="rId11"/>
    <p:sldId id="267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Lato" panose="020F0502020204030203" pitchFamily="34" charset="0"/>
      <p:regular r:id="rId18"/>
      <p:bold r:id="rId19"/>
    </p:embeddedFont>
  </p:embeddedFontLst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5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66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9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6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308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-91440" y="9144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6055" y="725328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Comparative Analysis of Logistic Regression and Decision Tree Models for Predicting Customer Churn</a:t>
            </a:r>
            <a:endParaRPr lang="en-US" sz="4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6055" y="3805041"/>
            <a:ext cx="7415927" cy="1569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SyriaTel faces the challenge of customer churn, losing revenue, and impacting profitability.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5700951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87895B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993219" y="5849660"/>
            <a:ext cx="13656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kg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382316" y="5682496"/>
            <a:ext cx="2846784" cy="642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Keziah Gicheha.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-1828800" y="-5357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5303" y="589478"/>
            <a:ext cx="5349835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400" dirty="0"/>
              <a:t>Next Steps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6235303" y="1579126"/>
            <a:ext cx="7646194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decision tree model offers a clear advantage in interpretability, showing how different features influence churn decisions.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303" y="2504480"/>
            <a:ext cx="1069896" cy="171188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83542" y="2718435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Recommendations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626190" y="3181111"/>
            <a:ext cx="7004209" cy="2971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303" y="4216360"/>
            <a:ext cx="1069896" cy="171188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284006" y="4282918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/>
              <a:t>Data Resampling</a:t>
            </a:r>
          </a:p>
        </p:txBody>
      </p:sp>
      <p:sp>
        <p:nvSpPr>
          <p:cNvPr id="12" name="Text 7"/>
          <p:cNvSpPr/>
          <p:nvPr/>
        </p:nvSpPr>
        <p:spPr>
          <a:xfrm>
            <a:off x="7325203" y="4645312"/>
            <a:ext cx="6255306" cy="853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under sampling to address class imbalance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and improve the performance of the logistic regression model.</a:t>
            </a: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303" y="5928241"/>
            <a:ext cx="1069896" cy="17118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84006" y="573893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/>
              <a:t>Cross-Validation</a:t>
            </a:r>
          </a:p>
        </p:txBody>
      </p:sp>
      <p:sp>
        <p:nvSpPr>
          <p:cNvPr id="15" name="Text 9"/>
          <p:cNvSpPr/>
          <p:nvPr/>
        </p:nvSpPr>
        <p:spPr>
          <a:xfrm>
            <a:off x="7260669" y="6284119"/>
            <a:ext cx="6255306" cy="118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Conduct cross-validation to assess model stability and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 generalizability, ensuring that the decision tree model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000" dirty="0"/>
              <a:t> performs consistently across different subsets of the data.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A7DEFF-2AAC-C54F-9DD8-6E42EDE32F28}"/>
              </a:ext>
            </a:extLst>
          </p:cNvPr>
          <p:cNvSpPr txBox="1"/>
          <p:nvPr/>
        </p:nvSpPr>
        <p:spPr>
          <a:xfrm>
            <a:off x="7284006" y="3186113"/>
            <a:ext cx="6946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Optimization</a:t>
            </a:r>
            <a:r>
              <a:rPr lang="en-US" dirty="0"/>
              <a:t>: Apply techniques like pruning or regularization to the decision tree to reduce overfitting and improve generalization to new data.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584117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7310" y="0"/>
            <a:ext cx="11955780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5996" y="0"/>
            <a:ext cx="11938407" cy="82296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CC2AD8-65C9-4090-D631-5DCFE315C106}"/>
              </a:ext>
            </a:extLst>
          </p:cNvPr>
          <p:cNvSpPr txBox="1"/>
          <p:nvPr/>
        </p:nvSpPr>
        <p:spPr>
          <a:xfrm>
            <a:off x="1828803" y="2399538"/>
            <a:ext cx="10972800" cy="331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2272" y="6629743"/>
            <a:ext cx="5705856" cy="329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188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2327" y="758309"/>
            <a:ext cx="5328404" cy="665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Understanding</a:t>
            </a:r>
            <a:endParaRPr lang="en-US" sz="4150" dirty="0"/>
          </a:p>
        </p:txBody>
      </p:sp>
      <p:sp>
        <p:nvSpPr>
          <p:cNvPr id="6" name="Text 3"/>
          <p:cNvSpPr/>
          <p:nvPr/>
        </p:nvSpPr>
        <p:spPr>
          <a:xfrm>
            <a:off x="6232327" y="1743908"/>
            <a:ext cx="7652147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for this project was sourced from Kaggle and represents customer information for a telecommunications company.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2327" y="2905244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6379369" y="2985135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6924913" y="2905244"/>
            <a:ext cx="294477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Demographics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6924913" y="3366135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Area Code, International Plan, Voice Mail Plan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32327" y="4159925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2" name="Text 9"/>
          <p:cNvSpPr/>
          <p:nvPr/>
        </p:nvSpPr>
        <p:spPr>
          <a:xfrm>
            <a:off x="6379369" y="4239816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6924913" y="4159925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Usage Statistics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6924913" y="4620816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Day Minutes, Total Day Calls, Total Day Charge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232327" y="5414605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6" name="Text 13"/>
          <p:cNvSpPr/>
          <p:nvPr/>
        </p:nvSpPr>
        <p:spPr>
          <a:xfrm>
            <a:off x="6379369" y="5494496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4"/>
          <p:cNvSpPr/>
          <p:nvPr/>
        </p:nvSpPr>
        <p:spPr>
          <a:xfrm>
            <a:off x="6924913" y="5414605"/>
            <a:ext cx="3486864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Service Interaction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6924913" y="5875496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Service Calls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6232327" y="6669286"/>
            <a:ext cx="479465" cy="479465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0" name="Text 17"/>
          <p:cNvSpPr/>
          <p:nvPr/>
        </p:nvSpPr>
        <p:spPr>
          <a:xfrm>
            <a:off x="6379369" y="6749177"/>
            <a:ext cx="185380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4</a:t>
            </a:r>
            <a:endParaRPr lang="en-US" sz="2500" dirty="0"/>
          </a:p>
        </p:txBody>
      </p:sp>
      <p:sp>
        <p:nvSpPr>
          <p:cNvPr id="21" name="Text 18"/>
          <p:cNvSpPr/>
          <p:nvPr/>
        </p:nvSpPr>
        <p:spPr>
          <a:xfrm>
            <a:off x="6924913" y="6669286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Variable</a:t>
            </a:r>
            <a:endParaRPr lang="en-US" sz="2050" dirty="0"/>
          </a:p>
        </p:txBody>
      </p:sp>
      <p:sp>
        <p:nvSpPr>
          <p:cNvPr id="22" name="Text 19"/>
          <p:cNvSpPr/>
          <p:nvPr/>
        </p:nvSpPr>
        <p:spPr>
          <a:xfrm>
            <a:off x="6924913" y="7130177"/>
            <a:ext cx="6959560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Churn: Indicates whether the customer churned (True) or stayed (False).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00763" y="1043821"/>
            <a:ext cx="4778216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Analysis Questions</a:t>
            </a:r>
            <a:endParaRPr lang="en-US" sz="3450" dirty="0"/>
          </a:p>
        </p:txBody>
      </p:sp>
      <p:sp>
        <p:nvSpPr>
          <p:cNvPr id="6" name="Text 3"/>
          <p:cNvSpPr/>
          <p:nvPr/>
        </p:nvSpPr>
        <p:spPr>
          <a:xfrm>
            <a:off x="6100763" y="1855589"/>
            <a:ext cx="7915275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analysis questions aim to identify factors that indicate customer churn and predict future churn behavior.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00763" y="2614493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Text 5"/>
          <p:cNvSpPr/>
          <p:nvPr/>
        </p:nvSpPr>
        <p:spPr>
          <a:xfrm>
            <a:off x="6276261" y="2789992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Factors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76261" y="3169444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Identify features or behaviors that strongly correlate with customers leaving the service.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100763" y="3801189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1" name="Text 8"/>
          <p:cNvSpPr/>
          <p:nvPr/>
        </p:nvSpPr>
        <p:spPr>
          <a:xfrm>
            <a:off x="6276261" y="3976688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276261" y="4356140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a predictive model to proactively identify at-risk customers.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00763" y="4987885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4" name="Text 11"/>
          <p:cNvSpPr/>
          <p:nvPr/>
        </p:nvSpPr>
        <p:spPr>
          <a:xfrm>
            <a:off x="6276261" y="5163383"/>
            <a:ext cx="219408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Accuracy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76261" y="5542836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Understand the model's accuracy to gauge the reliability of predictions.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100763" y="6174581"/>
            <a:ext cx="7915275" cy="1011198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7" name="Text 14"/>
          <p:cNvSpPr/>
          <p:nvPr/>
        </p:nvSpPr>
        <p:spPr>
          <a:xfrm>
            <a:off x="6276261" y="6350079"/>
            <a:ext cx="2379345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Segmentation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6276261" y="6729532"/>
            <a:ext cx="7564279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Segment customers based on their churn risk for personalized retention strategies.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016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41320" y="2118359"/>
            <a:ext cx="4003477" cy="500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Modeling Approach</a:t>
            </a:r>
            <a:endParaRPr lang="en-US" sz="3150" dirty="0"/>
          </a:p>
        </p:txBody>
      </p:sp>
      <p:sp>
        <p:nvSpPr>
          <p:cNvPr id="6" name="Text 3"/>
          <p:cNvSpPr/>
          <p:nvPr/>
        </p:nvSpPr>
        <p:spPr>
          <a:xfrm>
            <a:off x="1977390" y="2828329"/>
            <a:ext cx="10995660" cy="730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modeling approach involves data preprocessing, model selection, training, and evaluation.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3170039" y="3618905"/>
            <a:ext cx="22860" cy="4171355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8" name="Shape 5"/>
          <p:cNvSpPr/>
          <p:nvPr/>
        </p:nvSpPr>
        <p:spPr>
          <a:xfrm>
            <a:off x="3338751" y="3967758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9" name="Shape 6"/>
          <p:cNvSpPr/>
          <p:nvPr/>
        </p:nvSpPr>
        <p:spPr>
          <a:xfrm>
            <a:off x="3001328" y="3799046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0" name="Text 7"/>
          <p:cNvSpPr/>
          <p:nvPr/>
        </p:nvSpPr>
        <p:spPr>
          <a:xfrm>
            <a:off x="3111818" y="3859054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062174" y="3779044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Preprocessing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062174" y="4125278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 missing values, outliers, and incorrect data entries.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3338751" y="5050631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4" name="Shape 11"/>
          <p:cNvSpPr/>
          <p:nvPr/>
        </p:nvSpPr>
        <p:spPr>
          <a:xfrm>
            <a:off x="3001328" y="4881920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5" name="Text 12"/>
          <p:cNvSpPr/>
          <p:nvPr/>
        </p:nvSpPr>
        <p:spPr>
          <a:xfrm>
            <a:off x="3111818" y="4941927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062174" y="4861917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Engineering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4062174" y="5208151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new features that might help the model.</a:t>
            </a:r>
            <a:endParaRPr lang="en-US" sz="2000" dirty="0"/>
          </a:p>
        </p:txBody>
      </p:sp>
      <p:sp>
        <p:nvSpPr>
          <p:cNvPr id="18" name="Shape 15"/>
          <p:cNvSpPr/>
          <p:nvPr/>
        </p:nvSpPr>
        <p:spPr>
          <a:xfrm>
            <a:off x="3338751" y="6133505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19" name="Shape 16"/>
          <p:cNvSpPr/>
          <p:nvPr/>
        </p:nvSpPr>
        <p:spPr>
          <a:xfrm>
            <a:off x="3001328" y="5964793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0" name="Text 17"/>
          <p:cNvSpPr/>
          <p:nvPr/>
        </p:nvSpPr>
        <p:spPr>
          <a:xfrm>
            <a:off x="3111818" y="6024801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4062174" y="5944791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Scaling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4062174" y="6291024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Standardize or normalize numerical features.</a:t>
            </a:r>
            <a:endParaRPr lang="en-US" sz="2000" dirty="0"/>
          </a:p>
        </p:txBody>
      </p:sp>
      <p:sp>
        <p:nvSpPr>
          <p:cNvPr id="23" name="Shape 20"/>
          <p:cNvSpPr/>
          <p:nvPr/>
        </p:nvSpPr>
        <p:spPr>
          <a:xfrm>
            <a:off x="3338751" y="7216378"/>
            <a:ext cx="560427" cy="22860"/>
          </a:xfrm>
          <a:prstGeom prst="roundRect">
            <a:avLst>
              <a:gd name="adj" fmla="val 105081"/>
            </a:avLst>
          </a:prstGeom>
          <a:solidFill>
            <a:srgbClr val="CBC5B8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4" name="Shape 21"/>
          <p:cNvSpPr/>
          <p:nvPr/>
        </p:nvSpPr>
        <p:spPr>
          <a:xfrm>
            <a:off x="3001328" y="7047667"/>
            <a:ext cx="360283" cy="360283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25" name="Text 22"/>
          <p:cNvSpPr/>
          <p:nvPr/>
        </p:nvSpPr>
        <p:spPr>
          <a:xfrm>
            <a:off x="3111818" y="7107674"/>
            <a:ext cx="139303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4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4062174" y="7027664"/>
            <a:ext cx="2001679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Balancing the Dataset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4062174" y="7373898"/>
            <a:ext cx="762690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Apply techniques like SMOTE to balance the class distribution.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4" name="Text 2"/>
          <p:cNvSpPr/>
          <p:nvPr/>
        </p:nvSpPr>
        <p:spPr>
          <a:xfrm>
            <a:off x="864037" y="219991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Selection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64037" y="346519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Two models were selected: Logistic Regression and Decision Tree.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4037" y="5017294"/>
            <a:ext cx="6150054" cy="1783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Aimed for simplicity and interpretability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method to predict outcome-based input features</a:t>
            </a:r>
          </a:p>
          <a:p>
            <a:pPr>
              <a:lnSpc>
                <a:spcPts val="3100"/>
              </a:lnSpc>
            </a:pP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 Tree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623929" y="5017294"/>
            <a:ext cx="6150054" cy="1535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Chosen for its interpretability and ability to handle non-linear relationships.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model that makes decisions by splitting data into branches</a:t>
            </a:r>
            <a:endParaRPr lang="en-US" sz="1900" dirty="0"/>
          </a:p>
          <a:p>
            <a:pPr marL="0" indent="0">
              <a:lnSpc>
                <a:spcPts val="3100"/>
              </a:lnSpc>
              <a:buNone/>
            </a:pPr>
            <a:endParaRPr lang="en-US" sz="19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>
              <a:lnSpc>
                <a:spcPts val="3100"/>
              </a:lnSpc>
              <a:buNone/>
            </a:pPr>
            <a:endParaRPr lang="en-US" sz="19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AC8523-D134-E65B-E8BB-8C655AFC1F8B}"/>
              </a:ext>
            </a:extLst>
          </p:cNvPr>
          <p:cNvSpPr txBox="1"/>
          <p:nvPr/>
        </p:nvSpPr>
        <p:spPr>
          <a:xfrm>
            <a:off x="2094905" y="6761916"/>
            <a:ext cx="9853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Goal:</a:t>
            </a:r>
            <a:r>
              <a:rPr lang="en-US" dirty="0"/>
              <a:t> Identify which customers are at risk of churning.</a:t>
            </a:r>
            <a:endParaRPr lang="en-K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3995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Evaluation</a:t>
            </a:r>
            <a:endParaRPr lang="en-US" sz="2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77A76B-3A4D-2B00-5DC6-6F6B5C6E1D88}"/>
              </a:ext>
            </a:extLst>
          </p:cNvPr>
          <p:cNvSpPr txBox="1"/>
          <p:nvPr/>
        </p:nvSpPr>
        <p:spPr>
          <a:xfrm>
            <a:off x="0" y="2706395"/>
            <a:ext cx="882967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 Accuracy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Training Accuracy: </a:t>
            </a:r>
            <a:r>
              <a:rPr lang="en-US" b="1" dirty="0"/>
              <a:t>1.0000</a:t>
            </a:r>
            <a:r>
              <a:rPr lang="en-US" dirty="0"/>
              <a:t> (Overfitting)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Test Accuracy: </a:t>
            </a:r>
            <a:r>
              <a:rPr lang="en-US" b="1" dirty="0"/>
              <a:t>0.91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Good generalization despite overfitting.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Logistic Regression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Test Accuracy: </a:t>
            </a:r>
            <a:r>
              <a:rPr lang="en-US" b="1" dirty="0"/>
              <a:t>0.53</a:t>
            </a:r>
            <a:endParaRPr lang="en-US" dirty="0"/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</a:t>
            </a:r>
            <a:r>
              <a:rPr lang="en-US" dirty="0"/>
              <a:t> outperforms </a:t>
            </a:r>
            <a:r>
              <a:rPr lang="en-US" b="1" dirty="0"/>
              <a:t>Logistic Regression</a:t>
            </a:r>
            <a:r>
              <a:rPr lang="en-US" dirty="0"/>
              <a:t> in generalizing to new data, making it more reliable for real-world predictions.</a:t>
            </a:r>
          </a:p>
          <a:p>
            <a:endParaRPr lang="en-US" dirty="0"/>
          </a:p>
          <a:p>
            <a:r>
              <a:rPr lang="en-US" b="1" dirty="0"/>
              <a:t>. Precision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Class Precision: </a:t>
            </a:r>
            <a:r>
              <a:rPr lang="en-US" b="1" dirty="0"/>
              <a:t>0.6456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Moderate accuracy in identifying true positives.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Logistic Regression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Class Precision: </a:t>
            </a:r>
            <a:r>
              <a:rPr lang="en-US" b="1" dirty="0"/>
              <a:t>0.19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High rate of false positives, low precision.</a:t>
            </a:r>
          </a:p>
          <a:p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66863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3995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Evaluation </a:t>
            </a:r>
            <a:r>
              <a:rPr lang="en-US" sz="20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Continued</a:t>
            </a:r>
            <a:endParaRPr lang="en-US" sz="2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77A76B-3A4D-2B00-5DC6-6F6B5C6E1D88}"/>
              </a:ext>
            </a:extLst>
          </p:cNvPr>
          <p:cNvSpPr txBox="1"/>
          <p:nvPr/>
        </p:nvSpPr>
        <p:spPr>
          <a:xfrm>
            <a:off x="0" y="2706395"/>
            <a:ext cx="73152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 Recall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Class Recall: </a:t>
            </a:r>
            <a:r>
              <a:rPr lang="en-US" b="1" dirty="0"/>
              <a:t>0.7133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Fairly good at detecting positives.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Logistic Regression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Class Recall: </a:t>
            </a:r>
            <a:r>
              <a:rPr lang="en-US" b="1" dirty="0"/>
              <a:t>0.73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Effective at identifying positives, but sacrifices precision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F1-Score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F1-Score (Positive Class): </a:t>
            </a:r>
            <a:r>
              <a:rPr lang="en-US" b="1" dirty="0"/>
              <a:t>0.6777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Summary</a:t>
            </a:r>
            <a:r>
              <a:rPr lang="en-US" dirty="0"/>
              <a:t>: Balanced trade-off between precision and recall.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Logistic Regression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F1-Score (Positive Class): </a:t>
            </a:r>
            <a:r>
              <a:rPr lang="en-US" b="1" dirty="0"/>
              <a:t>0.30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i="1" dirty="0"/>
          </a:p>
          <a:p>
            <a:pPr lvl="1"/>
            <a:r>
              <a:rPr lang="en-US" i="1" dirty="0"/>
              <a:t>Summary</a:t>
            </a:r>
            <a:r>
              <a:rPr lang="en-US" dirty="0"/>
              <a:t>: Weaker performance due to low precision.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Decision Tree: Better overall performance; needs tuning to reduce overfitting.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Regression: Underperforms due to class imbalance; consider data resampling or different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299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1085850" y="-345698"/>
            <a:ext cx="14630400" cy="8230672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07098" y="644843"/>
            <a:ext cx="7502604" cy="1465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Recommendations</a:t>
            </a:r>
            <a:endParaRPr lang="en-US" sz="4600" dirty="0"/>
          </a:p>
        </p:txBody>
      </p:sp>
      <p:sp>
        <p:nvSpPr>
          <p:cNvPr id="6" name="Text 3"/>
          <p:cNvSpPr/>
          <p:nvPr/>
        </p:nvSpPr>
        <p:spPr>
          <a:xfrm>
            <a:off x="6307098" y="2462213"/>
            <a:ext cx="7502604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098" y="3476506"/>
            <a:ext cx="586264" cy="58626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307098" y="4297204"/>
            <a:ext cx="5486400" cy="505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Monitor and Adjust Model Performance: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6307098" y="4804172"/>
            <a:ext cx="7502604" cy="1078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Continuously monitor the decision tree's predictions and update the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model periodically to account for new data trends, reducing the risk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 overfitting.</a:t>
            </a:r>
            <a:endParaRPr lang="en-US" sz="18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7098" y="5882878"/>
            <a:ext cx="586264" cy="58626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307098" y="6703576"/>
            <a:ext cx="5486400" cy="505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 Models for Improved Predictions</a:t>
            </a:r>
            <a:endParaRPr lang="en-US" sz="2300" dirty="0"/>
          </a:p>
        </p:txBody>
      </p:sp>
      <p:sp>
        <p:nvSpPr>
          <p:cNvPr id="12" name="Text 7"/>
          <p:cNvSpPr/>
          <p:nvPr/>
        </p:nvSpPr>
        <p:spPr>
          <a:xfrm>
            <a:off x="6307098" y="7210544"/>
            <a:ext cx="7502604" cy="1019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an ensemble approach by combining the decision tree and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 models to leverage the strengths of both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778EFE-1A8E-ED2B-9789-BB3DBE7218D9}"/>
              </a:ext>
            </a:extLst>
          </p:cNvPr>
          <p:cNvSpPr txBox="1"/>
          <p:nvPr/>
        </p:nvSpPr>
        <p:spPr>
          <a:xfrm>
            <a:off x="6307098" y="2343924"/>
            <a:ext cx="8382000" cy="937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Decision Tree for Immediate Predictions</a:t>
            </a:r>
          </a:p>
          <a:p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Implement the decision tree model for real-time churn predictions, as it offers higher accuracy and recall for identifying customers at risk of churning.</a:t>
            </a:r>
            <a:endParaRPr lang="en-KE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KE"/>
          </a:p>
        </p:txBody>
      </p:sp>
      <p:sp>
        <p:nvSpPr>
          <p:cNvPr id="3" name="Shape 1"/>
          <p:cNvSpPr/>
          <p:nvPr/>
        </p:nvSpPr>
        <p:spPr>
          <a:xfrm>
            <a:off x="1905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KE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5303" y="589478"/>
            <a:ext cx="5349835" cy="668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Conclusion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6235303" y="1579126"/>
            <a:ext cx="7646194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decision tree model offers a clear advantage in interpretability, showing how different features influence churn decisions.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303" y="2504480"/>
            <a:ext cx="1069896" cy="171188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05199" y="2738555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Recommendations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325203" y="3150451"/>
            <a:ext cx="7004209" cy="2971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Leverage the Decision Tree Model</a:t>
            </a:r>
            <a:r>
              <a:rPr lang="en-US" dirty="0"/>
              <a:t>: Given its strong performance on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/>
              <a:t>the test set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dirty="0"/>
          </a:p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Target High-Risk Customers</a:t>
            </a:r>
            <a:r>
              <a:rPr lang="en-US" dirty="0"/>
              <a:t>: Focus retention efforts on the customers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dirty="0"/>
          </a:p>
          <a:p>
            <a:pPr marL="0" indent="0" algn="l">
              <a:lnSpc>
                <a:spcPts val="2650"/>
              </a:lnSpc>
              <a:buNone/>
            </a:pPr>
            <a:r>
              <a:rPr lang="en-US" b="1" dirty="0"/>
              <a:t>Refine Marketing Strategies</a:t>
            </a:r>
            <a:r>
              <a:rPr lang="en-US" dirty="0"/>
              <a:t>: Use the insights from the model to tailor marketing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/>
              <a:t> and retention strategies,</a:t>
            </a:r>
            <a:endParaRPr lang="en-US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303" y="4216360"/>
            <a:ext cx="1069896" cy="171188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74744" y="589865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Retention Strategies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474744" y="6397732"/>
            <a:ext cx="625530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model insights to identify at-risk customers.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303" y="5928241"/>
            <a:ext cx="1069896" cy="17118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25203" y="7079932"/>
            <a:ext cx="267485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Ongoing Evaluation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325203" y="7583002"/>
            <a:ext cx="625530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Regularly update and monitor the model.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772</Words>
  <Application>Microsoft Office PowerPoint</Application>
  <PresentationFormat>Custom</PresentationFormat>
  <Paragraphs>136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Lato</vt:lpstr>
      <vt:lpstr>Consolas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KEZIAH GICHEHA</cp:lastModifiedBy>
  <cp:revision>8</cp:revision>
  <dcterms:created xsi:type="dcterms:W3CDTF">2024-08-29T22:24:10Z</dcterms:created>
  <dcterms:modified xsi:type="dcterms:W3CDTF">2024-08-31T06:19:36Z</dcterms:modified>
</cp:coreProperties>
</file>